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4"/>
  </p:notesMasterIdLst>
  <p:sldIdLst>
    <p:sldId id="256" r:id="rId2"/>
    <p:sldId id="845" r:id="rId3"/>
    <p:sldId id="846" r:id="rId4"/>
    <p:sldId id="847" r:id="rId5"/>
    <p:sldId id="854" r:id="rId6"/>
    <p:sldId id="1034" r:id="rId7"/>
    <p:sldId id="1038" r:id="rId8"/>
    <p:sldId id="1036" r:id="rId9"/>
    <p:sldId id="1037" r:id="rId10"/>
    <p:sldId id="1039" r:id="rId11"/>
    <p:sldId id="1040" r:id="rId12"/>
    <p:sldId id="1041" r:id="rId13"/>
    <p:sldId id="1042" r:id="rId14"/>
    <p:sldId id="1043" r:id="rId15"/>
    <p:sldId id="1044" r:id="rId16"/>
    <p:sldId id="1045" r:id="rId17"/>
    <p:sldId id="1046" r:id="rId18"/>
    <p:sldId id="1047" r:id="rId19"/>
    <p:sldId id="1048" r:id="rId20"/>
    <p:sldId id="968" r:id="rId21"/>
    <p:sldId id="1050" r:id="rId22"/>
    <p:sldId id="1051" r:id="rId23"/>
    <p:sldId id="1092" r:id="rId24"/>
    <p:sldId id="1052" r:id="rId25"/>
    <p:sldId id="1053" r:id="rId26"/>
    <p:sldId id="1054" r:id="rId27"/>
    <p:sldId id="1055" r:id="rId28"/>
    <p:sldId id="1090" r:id="rId29"/>
    <p:sldId id="1091" r:id="rId30"/>
    <p:sldId id="1049" r:id="rId31"/>
    <p:sldId id="1058" r:id="rId32"/>
    <p:sldId id="1059" r:id="rId33"/>
    <p:sldId id="1060" r:id="rId34"/>
    <p:sldId id="1057" r:id="rId35"/>
    <p:sldId id="1062" r:id="rId36"/>
    <p:sldId id="1063" r:id="rId37"/>
    <p:sldId id="1064" r:id="rId38"/>
    <p:sldId id="1061" r:id="rId39"/>
    <p:sldId id="1066" r:id="rId40"/>
    <p:sldId id="1067" r:id="rId41"/>
    <p:sldId id="1068" r:id="rId42"/>
    <p:sldId id="1069" r:id="rId43"/>
    <p:sldId id="1070" r:id="rId44"/>
    <p:sldId id="1071" r:id="rId45"/>
    <p:sldId id="1072" r:id="rId46"/>
    <p:sldId id="1073" r:id="rId47"/>
    <p:sldId id="1074" r:id="rId48"/>
    <p:sldId id="1075" r:id="rId49"/>
    <p:sldId id="1065" r:id="rId50"/>
    <p:sldId id="1077" r:id="rId51"/>
    <p:sldId id="1078" r:id="rId52"/>
    <p:sldId id="1079" r:id="rId53"/>
    <p:sldId id="1080" r:id="rId54"/>
    <p:sldId id="1076" r:id="rId55"/>
    <p:sldId id="1082" r:id="rId56"/>
    <p:sldId id="1083" r:id="rId57"/>
    <p:sldId id="1084" r:id="rId58"/>
    <p:sldId id="1081" r:id="rId59"/>
    <p:sldId id="1087" r:id="rId60"/>
    <p:sldId id="1088" r:id="rId61"/>
    <p:sldId id="1089" r:id="rId62"/>
    <p:sldId id="613" r:id="rId6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static.usenix.org/events/woot10/tech/full_papers/Aviv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18 – Program Design (</a:t>
            </a:r>
            <a:r>
              <a:rPr lang="en-US" altLang="en-US" sz="4000" dirty="0" err="1" smtClean="0"/>
              <a:t>cont</a:t>
            </a:r>
            <a:r>
              <a:rPr lang="en-US" altLang="en-US" sz="40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What does the following code snippet do?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(p, c):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(l &gt;= 4):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 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(l &gt;= 9):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CONTINUES...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There isn’t much information to go on, is there?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What if I added meaningful variable names?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(p, c):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(l &gt;= 4):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 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(l &gt;= 9):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CONTINUES...</a:t>
            </a:r>
          </a:p>
          <a:p>
            <a:pPr marL="91440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0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What if I added meaningful variable names?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4):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9):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CONTINUES...</a:t>
            </a:r>
          </a:p>
          <a:p>
            <a:pPr marL="91440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8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And replaced the magic numbers with constants?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4):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9):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CONTINUES...</a:t>
            </a:r>
          </a:p>
          <a:p>
            <a:pPr marL="91440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And replaced the magic numbers with constants?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CONTINUES...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/>
              <a:t>And added vertical space?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CONTINUES...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And added vertical space?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CONTINUES...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Maybe even some comments?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CONTINUES...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4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Maybe even some comments?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nextState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(password, count):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if long enough, count as a password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1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if max length, don't do any more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MAX_LENGTH):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assword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count</a:t>
            </a:r>
          </a:p>
          <a:p>
            <a:pPr marL="91440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CONTINUES...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the purpose of the code is a bit clearer!</a:t>
            </a:r>
          </a:p>
          <a:p>
            <a:pPr lvl="1"/>
            <a:r>
              <a:rPr lang="en-US" dirty="0" smtClean="0"/>
              <a:t>You can see how small, simple changes increase the readability of a piece of code</a:t>
            </a:r>
          </a:p>
          <a:p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This is actually </a:t>
            </a:r>
            <a:r>
              <a:rPr lang="en-US" dirty="0"/>
              <a:t>part of </a:t>
            </a:r>
            <a:r>
              <a:rPr lang="en-US" dirty="0" smtClean="0"/>
              <a:t>a function that creates a list </a:t>
            </a:r>
            <a:r>
              <a:rPr lang="en-US" dirty="0"/>
              <a:t>of the </a:t>
            </a:r>
            <a:r>
              <a:rPr lang="en-US" dirty="0" smtClean="0"/>
              <a:t>passwords </a:t>
            </a:r>
            <a:r>
              <a:rPr lang="en-US" dirty="0"/>
              <a:t>for a swipe-based login </a:t>
            </a:r>
            <a:r>
              <a:rPr lang="en-US" dirty="0" smtClean="0"/>
              <a:t>system on an Android smart phone</a:t>
            </a:r>
          </a:p>
          <a:p>
            <a:pPr marL="742950" lvl="2" indent="-342900"/>
            <a:r>
              <a:rPr lang="en-US" dirty="0" smtClean="0"/>
              <a:t>Dr. Gibson wrote a paper on this, available </a:t>
            </a:r>
            <a:r>
              <a:rPr lang="en-US" dirty="0" smtClean="0">
                <a:hlinkClick r:id="rId2"/>
              </a:rPr>
              <a:t>here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4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  <a:p>
            <a:r>
              <a:rPr lang="en-US" dirty="0"/>
              <a:t>Dictionaries</a:t>
            </a:r>
          </a:p>
          <a:p>
            <a:pPr lvl="1"/>
            <a:r>
              <a:rPr lang="en-US" dirty="0"/>
              <a:t>Creating</a:t>
            </a:r>
          </a:p>
          <a:p>
            <a:pPr lvl="1"/>
            <a:r>
              <a:rPr lang="en-US" dirty="0"/>
              <a:t>Accessing</a:t>
            </a:r>
          </a:p>
          <a:p>
            <a:pPr lvl="1"/>
            <a:r>
              <a:rPr lang="en-US" dirty="0" smtClean="0"/>
              <a:t>Manipulating</a:t>
            </a:r>
          </a:p>
          <a:p>
            <a:pPr lvl="1"/>
            <a:r>
              <a:rPr lang="en-US" dirty="0" smtClean="0"/>
              <a:t>Methods</a:t>
            </a:r>
            <a:endParaRPr lang="en-US" dirty="0"/>
          </a:p>
          <a:p>
            <a:r>
              <a:rPr lang="en-US" dirty="0"/>
              <a:t>Dictionaries vs Lists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56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Commenting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Commenting is an “Art”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it may sound pretentious, it’s true</a:t>
            </a:r>
          </a:p>
          <a:p>
            <a:endParaRPr lang="en-US" dirty="0"/>
          </a:p>
          <a:p>
            <a:r>
              <a:rPr lang="en-US" dirty="0" smtClean="0"/>
              <a:t>There are NO hard and fast rules for when a piece of code should be commented</a:t>
            </a:r>
          </a:p>
          <a:p>
            <a:pPr lvl="1"/>
            <a:r>
              <a:rPr lang="en-US" dirty="0" smtClean="0"/>
              <a:t>Only guidelines</a:t>
            </a:r>
          </a:p>
          <a:p>
            <a:pPr lvl="1"/>
            <a:r>
              <a:rPr lang="en-US" dirty="0" smtClean="0"/>
              <a:t>NOTE: This doesn’t apply to </a:t>
            </a:r>
            <a:r>
              <a:rPr lang="en-US" b="1" dirty="0" smtClean="0"/>
              <a:t>required</a:t>
            </a:r>
            <a:r>
              <a:rPr lang="en-US" dirty="0" smtClean="0"/>
              <a:t> comments </a:t>
            </a:r>
            <a:br>
              <a:rPr lang="en-US" dirty="0" smtClean="0"/>
            </a:br>
            <a:r>
              <a:rPr lang="en-US" dirty="0" smtClean="0"/>
              <a:t>like file headers and function headers!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0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 complex conditional, give a brief overview of what it accomplishes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check if car fits customer criteria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"black"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numDoors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&gt; 2 \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(price) &lt; 27000: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you did something you think was clever, comment that piece of code</a:t>
            </a:r>
          </a:p>
          <a:p>
            <a:pPr lvl="1"/>
            <a:r>
              <a:rPr lang="en-US" dirty="0" smtClean="0"/>
              <a:t>So that “future you” will understand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47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 complex conditional, give a brief overview of what it accomplishes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check if car fits customer criteria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"black"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numDoors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&gt; 2 \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(price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&lt; 27000: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If you did something you think was clever, comment that piece of code</a:t>
            </a:r>
          </a:p>
          <a:p>
            <a:pPr lvl="1"/>
            <a:r>
              <a:rPr lang="en-US" dirty="0" smtClean="0"/>
              <a:t>So that “future you” will understand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3402" y="3789915"/>
            <a:ext cx="3481872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This backslash symbol tells Python that the code will continue on the next line.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271447" y="3332715"/>
            <a:ext cx="457200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0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Don’t</a:t>
            </a:r>
            <a:r>
              <a:rPr lang="en-US" dirty="0" smtClean="0"/>
              <a:t> write obvious comments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iterate over the list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3"/>
            <a:endParaRPr lang="en-US" dirty="0"/>
          </a:p>
          <a:p>
            <a:r>
              <a:rPr lang="en-US" b="1" dirty="0" smtClean="0"/>
              <a:t>Don’t</a:t>
            </a:r>
            <a:r>
              <a:rPr lang="en-US" dirty="0" smtClean="0"/>
              <a:t> comment every line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initialize the loop variable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choice = 1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loop until user chooses 0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choice != 0: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64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55152" cy="4156799"/>
          </a:xfrm>
        </p:spPr>
        <p:txBody>
          <a:bodyPr/>
          <a:lstStyle/>
          <a:p>
            <a:r>
              <a:rPr lang="en-US" b="1" dirty="0" smtClean="0"/>
              <a:t>Do</a:t>
            </a:r>
            <a:r>
              <a:rPr lang="en-US" dirty="0" smtClean="0"/>
              <a:t> comment “blocks” of code</a:t>
            </a:r>
          </a:p>
          <a:p>
            <a:pPr marL="457200" lvl="1" indent="0">
              <a:buNone/>
            </a:pPr>
            <a:endPara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tip and total - if a party is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large, set percent to minimum of 15%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numGuests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LARGE_PARTY):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percent = MIN_TIP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bill * percent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bill + tip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7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55152" cy="4156799"/>
          </a:xfrm>
        </p:spPr>
        <p:txBody>
          <a:bodyPr/>
          <a:lstStyle/>
          <a:p>
            <a:r>
              <a:rPr lang="en-US" b="1" dirty="0" smtClean="0"/>
              <a:t>Do</a:t>
            </a:r>
            <a:r>
              <a:rPr lang="en-US" dirty="0" smtClean="0"/>
              <a:t> comment nested loops and conditionals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listFib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[0, 1, 1, 2, 3, 5, 8, 13, 21, 34]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[2, 3, 5, 7, 11, 13, 17, 19, 23,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29]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iterate over both lists, checking to see if each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number is also in the prime list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listFib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num2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listPrime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(num1 == num2):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"is both a prime and a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b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Fibonacci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5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b="1" dirty="0" smtClean="0"/>
              <a:t>Do</a:t>
            </a:r>
            <a:r>
              <a:rPr lang="en-US" dirty="0" smtClean="0"/>
              <a:t> comment very abbreviated variables names </a:t>
            </a:r>
            <a:br>
              <a:rPr lang="en-US" dirty="0" smtClean="0"/>
            </a:br>
            <a:r>
              <a:rPr lang="en-US" dirty="0" smtClean="0"/>
              <a:t>(especially those used for constants)</a:t>
            </a:r>
          </a:p>
          <a:p>
            <a:pPr lvl="1"/>
            <a:r>
              <a:rPr lang="en-US" dirty="0" smtClean="0"/>
              <a:t>You can even put the comment at the end of the line!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MIN_CH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1</a:t>
            </a:r>
            <a:endPara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MAX_CH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5</a:t>
            </a:r>
            <a:endPara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MENU_EX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5    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P1_MARK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"x"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P2_MARK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27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511296" y="3883527"/>
            <a:ext cx="4547616" cy="207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lvl="1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minimum choice at menu</a:t>
            </a:r>
          </a:p>
          <a:p>
            <a:pPr marL="4763" lvl="1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maximum choice at menu</a:t>
            </a:r>
          </a:p>
          <a:p>
            <a:pPr marL="4763" lvl="1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menu choice to exit (stop)</a:t>
            </a:r>
          </a:p>
          <a:p>
            <a:pPr marL="4763" lvl="1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player 1's marker</a:t>
            </a:r>
          </a:p>
          <a:p>
            <a:pPr marL="4763" lvl="1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player 2's marker</a:t>
            </a:r>
          </a:p>
        </p:txBody>
      </p:sp>
    </p:spTree>
    <p:extLst>
      <p:ext uri="{BB962C8B-B14F-4D97-AF65-F5344CB8AC3E}">
        <p14:creationId xmlns:p14="http://schemas.microsoft.com/office/powerpoint/2010/main" val="265753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Note: Global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Globals</a:t>
            </a:r>
            <a:r>
              <a:rPr lang="en-US" dirty="0" smtClean="0"/>
              <a:t> are variables declared outside </a:t>
            </a:r>
            <a:br>
              <a:rPr lang="en-US" dirty="0" smtClean="0"/>
            </a:br>
            <a:r>
              <a:rPr lang="en-US" dirty="0" smtClean="0"/>
              <a:t>of any function (including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  <a:r>
              <a:rPr lang="en-US" dirty="0" smtClean="0"/>
              <a:t> )</a:t>
            </a:r>
          </a:p>
          <a:p>
            <a:r>
              <a:rPr lang="en-US" dirty="0" smtClean="0"/>
              <a:t>Accessible </a:t>
            </a:r>
            <a:r>
              <a:rPr lang="en-US" dirty="0"/>
              <a:t>to all functions and code in the </a:t>
            </a:r>
            <a:r>
              <a:rPr lang="en-US" dirty="0" smtClean="0"/>
              <a:t>file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Your programs may </a:t>
            </a:r>
            <a:r>
              <a:rPr lang="en-US" u="sng" dirty="0" smtClean="0"/>
              <a:t>not</a:t>
            </a:r>
            <a:r>
              <a:rPr lang="en-US" dirty="0" smtClean="0"/>
              <a:t> have global variables</a:t>
            </a:r>
          </a:p>
          <a:p>
            <a:r>
              <a:rPr lang="en-US" dirty="0" smtClean="0"/>
              <a:t>Your programs </a:t>
            </a:r>
            <a:r>
              <a:rPr lang="en-US" u="sng" dirty="0" smtClean="0"/>
              <a:t>may</a:t>
            </a:r>
            <a:r>
              <a:rPr lang="en-US" dirty="0" smtClean="0"/>
              <a:t> use global </a:t>
            </a:r>
            <a:r>
              <a:rPr lang="en-US" b="1" dirty="0" smtClean="0"/>
              <a:t>constants</a:t>
            </a:r>
            <a:endParaRPr lang="en-US" dirty="0" smtClean="0"/>
          </a:p>
          <a:p>
            <a:pPr lvl="1"/>
            <a:r>
              <a:rPr lang="en-US" dirty="0" smtClean="0"/>
              <a:t>In fact, constants should generally be global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15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Note: Global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32276" cy="4517689"/>
          </a:xfrm>
        </p:spPr>
        <p:txBody>
          <a:bodyPr/>
          <a:lstStyle/>
          <a:p>
            <a:r>
              <a:rPr lang="en-US" dirty="0" smtClean="0"/>
              <a:t>A constant defines a number (or string) once, and we use the constant instead of the value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Constants are often used in multiple functions</a:t>
            </a:r>
          </a:p>
          <a:p>
            <a:pPr lvl="1"/>
            <a:r>
              <a:rPr lang="en-US" dirty="0" smtClean="0"/>
              <a:t>Being global means they’re available to all functions</a:t>
            </a:r>
          </a:p>
          <a:p>
            <a:pPr lvl="3"/>
            <a:endParaRPr lang="en-US" dirty="0"/>
          </a:p>
          <a:p>
            <a:r>
              <a:rPr lang="en-US" dirty="0" smtClean="0"/>
              <a:t>A global variable will show up </a:t>
            </a:r>
            <a:br>
              <a:rPr lang="en-US" dirty="0" smtClean="0"/>
            </a:br>
            <a:r>
              <a:rPr lang="en-US" dirty="0" smtClean="0"/>
              <a:t>in a different font </a:t>
            </a:r>
            <a:r>
              <a:rPr lang="en-US" dirty="0"/>
              <a:t>color </a:t>
            </a:r>
            <a:r>
              <a:rPr lang="en-US" dirty="0" smtClean="0"/>
              <a:t>from </a:t>
            </a:r>
            <a:br>
              <a:rPr lang="en-US" dirty="0" smtClean="0"/>
            </a:br>
            <a:r>
              <a:rPr lang="en-US" dirty="0" smtClean="0"/>
              <a:t>regular variables or code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859" y="4964180"/>
            <a:ext cx="2687941" cy="137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8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41774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“Good Code” – Adaptability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8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</a:t>
            </a:r>
            <a:r>
              <a:rPr lang="en-US" dirty="0"/>
              <a:t>what a program is supposed to do evolves and changes as time goes </a:t>
            </a:r>
            <a:r>
              <a:rPr lang="en-US" dirty="0" smtClean="0"/>
              <a:t>on</a:t>
            </a:r>
          </a:p>
          <a:p>
            <a:pPr lvl="1"/>
            <a:r>
              <a:rPr lang="en-US" dirty="0" smtClean="0"/>
              <a:t>Well-written </a:t>
            </a:r>
            <a:r>
              <a:rPr lang="en-US" dirty="0"/>
              <a:t>flexible programs can be easily altered to do something </a:t>
            </a:r>
            <a:r>
              <a:rPr lang="en-US" dirty="0" smtClean="0"/>
              <a:t>new</a:t>
            </a:r>
          </a:p>
          <a:p>
            <a:pPr lvl="1"/>
            <a:r>
              <a:rPr lang="en-US" dirty="0" smtClean="0"/>
              <a:t>Rigid</a:t>
            </a:r>
            <a:r>
              <a:rPr lang="en-US" dirty="0"/>
              <a:t>, poorly written programs </a:t>
            </a:r>
            <a:r>
              <a:rPr lang="en-US" dirty="0" smtClean="0"/>
              <a:t>often take </a:t>
            </a:r>
            <a:r>
              <a:rPr lang="en-US" dirty="0"/>
              <a:t>a lot of work to </a:t>
            </a:r>
            <a:r>
              <a:rPr lang="en-US" dirty="0" smtClean="0"/>
              <a:t>modify</a:t>
            </a:r>
            <a:endParaRPr lang="en-US" dirty="0"/>
          </a:p>
          <a:p>
            <a:r>
              <a:rPr lang="en-US" dirty="0" smtClean="0"/>
              <a:t>When coding, keep in mind that </a:t>
            </a:r>
            <a:r>
              <a:rPr lang="en-US" dirty="0"/>
              <a:t>you might want to change </a:t>
            </a:r>
            <a:r>
              <a:rPr lang="en-US" dirty="0" smtClean="0"/>
              <a:t>or </a:t>
            </a:r>
            <a:r>
              <a:rPr lang="en-US" dirty="0"/>
              <a:t>extend something </a:t>
            </a:r>
            <a:r>
              <a:rPr lang="en-US" dirty="0" smtClean="0"/>
              <a:t>later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6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Adaptability: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</a:t>
            </a:r>
            <a:r>
              <a:rPr lang="en-US" dirty="0" smtClean="0"/>
              <a:t>how we talked about not using “magic </a:t>
            </a:r>
            <a:r>
              <a:rPr lang="en-US" dirty="0"/>
              <a:t>numbers</a:t>
            </a:r>
            <a:r>
              <a:rPr lang="en-US" dirty="0" smtClean="0"/>
              <a:t>” in our code?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12" y="3279648"/>
            <a:ext cx="3998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prstClr val="black"/>
                </a:solidFill>
              </a:rPr>
              <a:t>Bad: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temp = []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 10):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temp.append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0] * 10)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temp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45280" y="3279648"/>
            <a:ext cx="49987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prstClr val="black"/>
                </a:solidFill>
              </a:rPr>
              <a:t>Good: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temp = []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GRID_SIZE):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temp.append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0] *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GRID_SIZE)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temp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7739" y="5525353"/>
            <a:ext cx="322510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 and 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 are not “magic” numbers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– why?</a:t>
            </a:r>
          </a:p>
        </p:txBody>
      </p:sp>
    </p:spTree>
    <p:extLst>
      <p:ext uri="{BB962C8B-B14F-4D97-AF65-F5344CB8AC3E}">
        <p14:creationId xmlns:p14="http://schemas.microsoft.com/office/powerpoint/2010/main" val="302276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Adaptability: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change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makeSquareGrid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/>
              <a:t>to be an even more flexible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111" y="3279648"/>
            <a:ext cx="47301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prstClr val="black"/>
                </a:solidFill>
              </a:rPr>
              <a:t>Better: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makeSquareGrid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(size):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temp = []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size):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temp.append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0] *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</a:p>
          <a:p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call </a:t>
            </a:r>
            <a:r>
              <a:rPr 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makeSquareGrid</a:t>
            </a:r>
            <a:endParaRPr lang="en-US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 = 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makeSquareGrid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(GRID_SIZE)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5280" y="3279648"/>
            <a:ext cx="49987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prstClr val="black"/>
                </a:solidFill>
              </a:rPr>
              <a:t>Good: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temp = []</a:t>
            </a: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(0,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GRID_SIZE):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temp.append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0] *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GRID_SIZE)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temp</a:t>
            </a:r>
          </a:p>
        </p:txBody>
      </p:sp>
    </p:spTree>
    <p:extLst>
      <p:ext uri="{BB962C8B-B14F-4D97-AF65-F5344CB8AC3E}">
        <p14:creationId xmlns:p14="http://schemas.microsoft.com/office/powerpoint/2010/main" val="6987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Solving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What information we will be given, or will ask for</a:t>
            </a:r>
          </a:p>
          <a:p>
            <a:pPr lvl="3"/>
            <a:endParaRPr lang="en-US" dirty="0"/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The steps we will take to reach our specific goal</a:t>
            </a:r>
          </a:p>
          <a:p>
            <a:pPr lvl="3"/>
            <a:endParaRPr lang="en-US" dirty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The final product that we will produce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3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apply the same principles of input, process, output to more complicated algorithms and programs</a:t>
            </a:r>
          </a:p>
          <a:p>
            <a:endParaRPr lang="en-US" dirty="0"/>
          </a:p>
          <a:p>
            <a:r>
              <a:rPr lang="en-US" dirty="0" smtClean="0"/>
              <a:t>There may be multiple sets of input/output, and we may perform more than one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8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only take a problem in one piece, it may seem too complicated to even </a:t>
            </a:r>
            <a:r>
              <a:rPr lang="en-US" u="sng" dirty="0" smtClean="0"/>
              <a:t>begin</a:t>
            </a:r>
            <a:r>
              <a:rPr lang="en-US" dirty="0" smtClean="0"/>
              <a:t> to solve</a:t>
            </a:r>
          </a:p>
          <a:p>
            <a:pPr lvl="1"/>
            <a:r>
              <a:rPr lang="en-US" sz="3200" dirty="0" smtClean="0"/>
              <a:t>A program that recommends classes to take based on availability, how often the class is offered, and the professor’s rating</a:t>
            </a:r>
          </a:p>
          <a:p>
            <a:pPr lvl="1"/>
            <a:r>
              <a:rPr lang="en-US" sz="3200" dirty="0" smtClean="0"/>
              <a:t>Creating a video game from scratch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77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 Down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0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programmers </a:t>
            </a:r>
            <a:r>
              <a:rPr lang="en-US" dirty="0" smtClean="0"/>
              <a:t>often use </a:t>
            </a:r>
            <a:r>
              <a:rPr lang="en-US" dirty="0"/>
              <a:t>a </a:t>
            </a:r>
            <a:r>
              <a:rPr lang="en-US" b="1" i="1" dirty="0"/>
              <a:t>divide and conquer</a:t>
            </a:r>
            <a:r>
              <a:rPr lang="en-US" dirty="0"/>
              <a:t> approach to problem solving: </a:t>
            </a:r>
          </a:p>
          <a:p>
            <a:pPr lvl="1"/>
            <a:r>
              <a:rPr lang="en-US" dirty="0" smtClean="0"/>
              <a:t>Break the problem into parts</a:t>
            </a:r>
            <a:endParaRPr lang="en-US" dirty="0"/>
          </a:p>
          <a:p>
            <a:pPr lvl="1"/>
            <a:r>
              <a:rPr lang="en-US" dirty="0" smtClean="0"/>
              <a:t>Solve each part individually</a:t>
            </a:r>
            <a:endParaRPr lang="en-US" dirty="0"/>
          </a:p>
          <a:p>
            <a:pPr lvl="1"/>
            <a:r>
              <a:rPr lang="en-US" dirty="0" smtClean="0"/>
              <a:t>Assemble into the larger solution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One component of this technique is </a:t>
            </a:r>
            <a:br>
              <a:rPr lang="en-US" dirty="0" smtClean="0"/>
            </a:br>
            <a:r>
              <a:rPr lang="en-US" dirty="0" smtClean="0"/>
              <a:t>known as </a:t>
            </a:r>
            <a:r>
              <a:rPr lang="en-US" b="1" i="1" dirty="0" smtClean="0"/>
              <a:t>top down design</a:t>
            </a:r>
            <a:endParaRPr lang="en-US" b="1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3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 – Survey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07691" cy="4517689"/>
          </a:xfrm>
        </p:spPr>
        <p:txBody>
          <a:bodyPr/>
          <a:lstStyle/>
          <a:p>
            <a:r>
              <a:rPr lang="en-US" dirty="0"/>
              <a:t>Available now on Blackboard</a:t>
            </a:r>
          </a:p>
          <a:p>
            <a:r>
              <a:rPr lang="en-US" dirty="0"/>
              <a:t>Due by </a:t>
            </a:r>
            <a:r>
              <a:rPr lang="en-US" dirty="0" smtClean="0"/>
              <a:t>Sunday, November 13, at </a:t>
            </a:r>
            <a:r>
              <a:rPr lang="en-US" dirty="0"/>
              <a:t>midnight</a:t>
            </a:r>
          </a:p>
          <a:p>
            <a:pPr lvl="1"/>
            <a:r>
              <a:rPr lang="en-US" dirty="0"/>
              <a:t>Check completion under “My Grades”</a:t>
            </a:r>
          </a:p>
          <a:p>
            <a:r>
              <a:rPr lang="en-US" dirty="0"/>
              <a:t>Some statistics (from </a:t>
            </a:r>
            <a:r>
              <a:rPr lang="en-US" dirty="0" smtClean="0"/>
              <a:t>Fall 2015):</a:t>
            </a:r>
            <a:endParaRPr lang="en-US" dirty="0"/>
          </a:p>
          <a:p>
            <a:pPr lvl="1"/>
            <a:r>
              <a:rPr lang="en-US" dirty="0"/>
              <a:t>If they had taken the surveys…</a:t>
            </a:r>
          </a:p>
          <a:p>
            <a:pPr lvl="2"/>
            <a:r>
              <a:rPr lang="en-US" sz="2800" dirty="0"/>
              <a:t>9 students would have gotten an A instead of a B</a:t>
            </a:r>
          </a:p>
          <a:p>
            <a:pPr lvl="2"/>
            <a:r>
              <a:rPr lang="en-US" sz="2800" dirty="0"/>
              <a:t>4 students would have gotten a B instead of a C</a:t>
            </a:r>
          </a:p>
          <a:p>
            <a:pPr lvl="2"/>
            <a:r>
              <a:rPr lang="en-US" sz="2800" dirty="0"/>
              <a:t>9 students would have gotten a C instead of a 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42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969364"/>
            <a:ext cx="8900160" cy="4156799"/>
          </a:xfrm>
        </p:spPr>
        <p:txBody>
          <a:bodyPr/>
          <a:lstStyle/>
          <a:p>
            <a:r>
              <a:rPr lang="en-US" dirty="0" smtClean="0"/>
              <a:t>Breaking the problem down into pieces makes it more manageable to solve</a:t>
            </a:r>
          </a:p>
          <a:p>
            <a:pPr lvl="3"/>
            <a:endParaRPr lang="en-US" dirty="0"/>
          </a:p>
          <a:p>
            <a:r>
              <a:rPr lang="en-US" b="1" i="1" dirty="0"/>
              <a:t>Top-down design </a:t>
            </a:r>
            <a:r>
              <a:rPr lang="en-US" dirty="0"/>
              <a:t>is a process in </a:t>
            </a:r>
            <a:r>
              <a:rPr lang="en-US" dirty="0" smtClean="0"/>
              <a:t>which:</a:t>
            </a:r>
          </a:p>
          <a:p>
            <a:pPr lvl="1"/>
            <a:r>
              <a:rPr lang="en-US" dirty="0" smtClean="0"/>
              <a:t>A big problem is broken down into small sub-problems</a:t>
            </a:r>
          </a:p>
          <a:p>
            <a:pPr lvl="2"/>
            <a:r>
              <a:rPr lang="en-US" sz="2800" dirty="0" smtClean="0"/>
              <a:t>Which can themselves be broken down into even smaller sub-problems</a:t>
            </a:r>
          </a:p>
          <a:p>
            <a:pPr lvl="3"/>
            <a:r>
              <a:rPr lang="en-US" sz="2800" dirty="0" smtClean="0"/>
              <a:t>And so on and so forth…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9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3956304" cy="4156799"/>
          </a:xfrm>
        </p:spPr>
        <p:txBody>
          <a:bodyPr/>
          <a:lstStyle/>
          <a:p>
            <a:r>
              <a:rPr lang="en-US" dirty="0"/>
              <a:t>First, start with a clear statement of the problem or </a:t>
            </a:r>
            <a:r>
              <a:rPr lang="en-US" dirty="0" smtClean="0"/>
              <a:t>concept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single big </a:t>
            </a:r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803392" y="22166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Big Idea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8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3956304" cy="4156799"/>
          </a:xfrm>
        </p:spPr>
        <p:txBody>
          <a:bodyPr/>
          <a:lstStyle/>
          <a:p>
            <a:r>
              <a:rPr lang="en-US" dirty="0" smtClean="0"/>
              <a:t>Next, break it down into several parts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42</a:t>
            </a:fld>
            <a:endParaRPr lang="en-US" altLang="en-US">
              <a:solidFill>
                <a:prstClr val="black"/>
              </a:solidFill>
            </a:endParaRPr>
          </a:p>
        </p:txBody>
      </p:sp>
      <p:cxnSp>
        <p:nvCxnSpPr>
          <p:cNvPr id="33" name="Straight Connector 32"/>
          <p:cNvCxnSpPr>
            <a:stCxn id="35" idx="2"/>
            <a:endCxn id="37" idx="0"/>
          </p:cNvCxnSpPr>
          <p:nvPr/>
        </p:nvCxnSpPr>
        <p:spPr>
          <a:xfrm>
            <a:off x="6333744" y="2731770"/>
            <a:ext cx="0" cy="475488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760976" y="2969514"/>
            <a:ext cx="291388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803392" y="22166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Big Idea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30624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80339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14451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6" name="Straight Connector 45"/>
          <p:cNvCxnSpPr>
            <a:endCxn id="36" idx="0"/>
          </p:cNvCxnSpPr>
          <p:nvPr/>
        </p:nvCxnSpPr>
        <p:spPr>
          <a:xfrm>
            <a:off x="4760976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38" idx="0"/>
          </p:cNvCxnSpPr>
          <p:nvPr/>
        </p:nvCxnSpPr>
        <p:spPr>
          <a:xfrm>
            <a:off x="7674864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84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3956304" cy="4156799"/>
          </a:xfrm>
        </p:spPr>
        <p:txBody>
          <a:bodyPr/>
          <a:lstStyle/>
          <a:p>
            <a:r>
              <a:rPr lang="en-US" dirty="0"/>
              <a:t>Next, break it down into several </a:t>
            </a:r>
            <a:r>
              <a:rPr lang="en-US" dirty="0" smtClean="0"/>
              <a:t>parts</a:t>
            </a:r>
            <a:endParaRPr lang="en-US" dirty="0"/>
          </a:p>
          <a:p>
            <a:r>
              <a:rPr lang="en-US" dirty="0"/>
              <a:t>If any of those parts can be further broken down, then the process continues…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43</a:t>
            </a:fld>
            <a:endParaRPr lang="en-US" altLang="en-US">
              <a:solidFill>
                <a:prstClr val="black"/>
              </a:solidFill>
            </a:endParaRPr>
          </a:p>
        </p:txBody>
      </p:sp>
      <p:cxnSp>
        <p:nvCxnSpPr>
          <p:cNvPr id="33" name="Straight Connector 32"/>
          <p:cNvCxnSpPr>
            <a:stCxn id="35" idx="2"/>
            <a:endCxn id="37" idx="0"/>
          </p:cNvCxnSpPr>
          <p:nvPr/>
        </p:nvCxnSpPr>
        <p:spPr>
          <a:xfrm>
            <a:off x="6333744" y="2731770"/>
            <a:ext cx="0" cy="475488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760976" y="2969514"/>
            <a:ext cx="291388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803392" y="22166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Big Idea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30624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80339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14451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230624" y="403936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376672" y="403936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528816" y="405460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979664" y="405460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3.A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979664" y="4706874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3.B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6" name="Straight Connector 45"/>
          <p:cNvCxnSpPr>
            <a:endCxn id="36" idx="0"/>
          </p:cNvCxnSpPr>
          <p:nvPr/>
        </p:nvCxnSpPr>
        <p:spPr>
          <a:xfrm>
            <a:off x="4760976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38" idx="0"/>
          </p:cNvCxnSpPr>
          <p:nvPr/>
        </p:nvCxnSpPr>
        <p:spPr>
          <a:xfrm>
            <a:off x="7674864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2"/>
          </p:cNvCxnSpPr>
          <p:nvPr/>
        </p:nvCxnSpPr>
        <p:spPr>
          <a:xfrm>
            <a:off x="6333744" y="3722370"/>
            <a:ext cx="0" cy="118872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760976" y="3850386"/>
            <a:ext cx="2298192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8" idx="2"/>
          </p:cNvCxnSpPr>
          <p:nvPr/>
        </p:nvCxnSpPr>
        <p:spPr>
          <a:xfrm>
            <a:off x="7674864" y="3722370"/>
            <a:ext cx="0" cy="124206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1"/>
          </p:cNvCxnSpPr>
          <p:nvPr/>
        </p:nvCxnSpPr>
        <p:spPr>
          <a:xfrm flipH="1">
            <a:off x="7674864" y="496443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1"/>
          </p:cNvCxnSpPr>
          <p:nvPr/>
        </p:nvCxnSpPr>
        <p:spPr>
          <a:xfrm flipH="1">
            <a:off x="7674864" y="4312158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0"/>
          </p:cNvCxnSpPr>
          <p:nvPr/>
        </p:nvCxnSpPr>
        <p:spPr>
          <a:xfrm flipV="1">
            <a:off x="7059168" y="3850386"/>
            <a:ext cx="0" cy="20421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0" idx="0"/>
          </p:cNvCxnSpPr>
          <p:nvPr/>
        </p:nvCxnSpPr>
        <p:spPr>
          <a:xfrm flipV="1">
            <a:off x="5907024" y="3850386"/>
            <a:ext cx="0" cy="18897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9" idx="0"/>
          </p:cNvCxnSpPr>
          <p:nvPr/>
        </p:nvCxnSpPr>
        <p:spPr>
          <a:xfrm flipV="1">
            <a:off x="4760976" y="3850386"/>
            <a:ext cx="0" cy="18897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60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3956304" cy="4156799"/>
          </a:xfrm>
        </p:spPr>
        <p:txBody>
          <a:bodyPr/>
          <a:lstStyle/>
          <a:p>
            <a:r>
              <a:rPr lang="en-US" dirty="0" smtClean="0"/>
              <a:t>And so on…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44</a:t>
            </a:fld>
            <a:endParaRPr lang="en-US" altLang="en-US">
              <a:solidFill>
                <a:prstClr val="black"/>
              </a:solidFill>
            </a:endParaRPr>
          </a:p>
        </p:txBody>
      </p:sp>
      <p:cxnSp>
        <p:nvCxnSpPr>
          <p:cNvPr id="33" name="Straight Connector 32"/>
          <p:cNvCxnSpPr>
            <a:stCxn id="35" idx="2"/>
            <a:endCxn id="37" idx="0"/>
          </p:cNvCxnSpPr>
          <p:nvPr/>
        </p:nvCxnSpPr>
        <p:spPr>
          <a:xfrm>
            <a:off x="6333744" y="2731770"/>
            <a:ext cx="0" cy="475488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760976" y="2969514"/>
            <a:ext cx="291388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803392" y="22166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Big Idea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30624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80339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14451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230624" y="403936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376672" y="403936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528816" y="405460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979664" y="405460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3.A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979664" y="4706874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3.B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199632" y="4805934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2.B.1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199632" y="5412486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2.B.2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6" name="Straight Connector 45"/>
          <p:cNvCxnSpPr>
            <a:endCxn id="36" idx="0"/>
          </p:cNvCxnSpPr>
          <p:nvPr/>
        </p:nvCxnSpPr>
        <p:spPr>
          <a:xfrm>
            <a:off x="4760976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38" idx="0"/>
          </p:cNvCxnSpPr>
          <p:nvPr/>
        </p:nvCxnSpPr>
        <p:spPr>
          <a:xfrm>
            <a:off x="7674864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2"/>
          </p:cNvCxnSpPr>
          <p:nvPr/>
        </p:nvCxnSpPr>
        <p:spPr>
          <a:xfrm>
            <a:off x="6333744" y="3722370"/>
            <a:ext cx="0" cy="118872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760976" y="3850386"/>
            <a:ext cx="2298192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8" idx="2"/>
          </p:cNvCxnSpPr>
          <p:nvPr/>
        </p:nvCxnSpPr>
        <p:spPr>
          <a:xfrm>
            <a:off x="7674864" y="3722370"/>
            <a:ext cx="0" cy="124206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1"/>
          </p:cNvCxnSpPr>
          <p:nvPr/>
        </p:nvCxnSpPr>
        <p:spPr>
          <a:xfrm flipH="1">
            <a:off x="7674864" y="496443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1"/>
          </p:cNvCxnSpPr>
          <p:nvPr/>
        </p:nvCxnSpPr>
        <p:spPr>
          <a:xfrm flipH="1">
            <a:off x="7674864" y="4312158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0"/>
          </p:cNvCxnSpPr>
          <p:nvPr/>
        </p:nvCxnSpPr>
        <p:spPr>
          <a:xfrm flipV="1">
            <a:off x="7059168" y="3850386"/>
            <a:ext cx="0" cy="20421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0" idx="0"/>
          </p:cNvCxnSpPr>
          <p:nvPr/>
        </p:nvCxnSpPr>
        <p:spPr>
          <a:xfrm flipV="1">
            <a:off x="5907024" y="3850386"/>
            <a:ext cx="0" cy="18897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9" idx="0"/>
          </p:cNvCxnSpPr>
          <p:nvPr/>
        </p:nvCxnSpPr>
        <p:spPr>
          <a:xfrm flipV="1">
            <a:off x="4760976" y="3850386"/>
            <a:ext cx="0" cy="18897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0" idx="2"/>
          </p:cNvCxnSpPr>
          <p:nvPr/>
        </p:nvCxnSpPr>
        <p:spPr>
          <a:xfrm>
            <a:off x="5907024" y="4554474"/>
            <a:ext cx="0" cy="1115568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4" idx="1"/>
          </p:cNvCxnSpPr>
          <p:nvPr/>
        </p:nvCxnSpPr>
        <p:spPr>
          <a:xfrm flipH="1">
            <a:off x="5907024" y="5063490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5" idx="1"/>
          </p:cNvCxnSpPr>
          <p:nvPr/>
        </p:nvCxnSpPr>
        <p:spPr>
          <a:xfrm flipH="1">
            <a:off x="5907024" y="5670042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19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3956304" cy="4156799"/>
          </a:xfrm>
        </p:spPr>
        <p:txBody>
          <a:bodyPr/>
          <a:lstStyle/>
          <a:p>
            <a:r>
              <a:rPr lang="en-US" dirty="0" smtClean="0"/>
              <a:t>Your final </a:t>
            </a:r>
            <a:r>
              <a:rPr lang="en-US" dirty="0"/>
              <a:t>design might look </a:t>
            </a:r>
            <a:r>
              <a:rPr lang="en-US" dirty="0" smtClean="0"/>
              <a:t>like </a:t>
            </a:r>
            <a:r>
              <a:rPr lang="en-US" dirty="0"/>
              <a:t>this </a:t>
            </a:r>
            <a:r>
              <a:rPr lang="en-US" dirty="0" smtClean="0"/>
              <a:t>chart</a:t>
            </a:r>
            <a:r>
              <a:rPr lang="en-US" dirty="0"/>
              <a:t>, </a:t>
            </a:r>
            <a:r>
              <a:rPr lang="en-US" dirty="0" smtClean="0"/>
              <a:t>which shows the </a:t>
            </a:r>
            <a:r>
              <a:rPr lang="en-US" dirty="0"/>
              <a:t>overall structure of </a:t>
            </a:r>
            <a:r>
              <a:rPr lang="en-US" dirty="0" smtClean="0"/>
              <a:t>the smaller pieces that together make up the “big idea” of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45</a:t>
            </a:fld>
            <a:endParaRPr lang="en-US" altLang="en-US">
              <a:solidFill>
                <a:prstClr val="black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230624" y="2216658"/>
            <a:ext cx="4809744" cy="3710940"/>
            <a:chOff x="786384" y="2249424"/>
            <a:chExt cx="4809744" cy="3710940"/>
          </a:xfrm>
        </p:grpSpPr>
        <p:cxnSp>
          <p:nvCxnSpPr>
            <p:cNvPr id="33" name="Straight Connector 32"/>
            <p:cNvCxnSpPr>
              <a:stCxn id="35" idx="2"/>
              <a:endCxn id="37" idx="0"/>
            </p:cNvCxnSpPr>
            <p:nvPr/>
          </p:nvCxnSpPr>
          <p:spPr>
            <a:xfrm>
              <a:off x="2889504" y="2764536"/>
              <a:ext cx="0" cy="475488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316736" y="3002280"/>
              <a:ext cx="29138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ounded Rectangle 34"/>
            <p:cNvSpPr/>
            <p:nvPr/>
          </p:nvSpPr>
          <p:spPr>
            <a:xfrm>
              <a:off x="2359152" y="22494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Big Idea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786384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1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359152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700272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86384" y="407212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32432" y="407212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084576" y="408736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2.C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535424" y="408736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3.A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35424" y="4739640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3.B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755392" y="4838700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2.B.1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755392" y="5445252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2.B.2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46" name="Straight Connector 45"/>
            <p:cNvCxnSpPr>
              <a:endCxn id="36" idx="0"/>
            </p:cNvCxnSpPr>
            <p:nvPr/>
          </p:nvCxnSpPr>
          <p:spPr>
            <a:xfrm>
              <a:off x="1316736" y="3002280"/>
              <a:ext cx="0" cy="237744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endCxn id="38" idx="0"/>
            </p:cNvCxnSpPr>
            <p:nvPr/>
          </p:nvCxnSpPr>
          <p:spPr>
            <a:xfrm>
              <a:off x="4230624" y="3002280"/>
              <a:ext cx="0" cy="237744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7" idx="2"/>
            </p:cNvCxnSpPr>
            <p:nvPr/>
          </p:nvCxnSpPr>
          <p:spPr>
            <a:xfrm>
              <a:off x="2889504" y="3755136"/>
              <a:ext cx="0" cy="118872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1316736" y="3883152"/>
              <a:ext cx="22981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8" idx="2"/>
            </p:cNvCxnSpPr>
            <p:nvPr/>
          </p:nvCxnSpPr>
          <p:spPr>
            <a:xfrm>
              <a:off x="4230624" y="3755136"/>
              <a:ext cx="0" cy="124206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3" idx="1"/>
            </p:cNvCxnSpPr>
            <p:nvPr/>
          </p:nvCxnSpPr>
          <p:spPr>
            <a:xfrm flipH="1">
              <a:off x="4230624" y="4997196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2" idx="1"/>
            </p:cNvCxnSpPr>
            <p:nvPr/>
          </p:nvCxnSpPr>
          <p:spPr>
            <a:xfrm flipH="1">
              <a:off x="4230624" y="4344924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1" idx="0"/>
            </p:cNvCxnSpPr>
            <p:nvPr/>
          </p:nvCxnSpPr>
          <p:spPr>
            <a:xfrm flipV="1">
              <a:off x="3614928" y="3883152"/>
              <a:ext cx="0" cy="20421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0" idx="0"/>
            </p:cNvCxnSpPr>
            <p:nvPr/>
          </p:nvCxnSpPr>
          <p:spPr>
            <a:xfrm flipV="1">
              <a:off x="2462784" y="3883152"/>
              <a:ext cx="0" cy="18897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39" idx="0"/>
            </p:cNvCxnSpPr>
            <p:nvPr/>
          </p:nvCxnSpPr>
          <p:spPr>
            <a:xfrm flipV="1">
              <a:off x="1316736" y="3883152"/>
              <a:ext cx="0" cy="18897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0" idx="2"/>
            </p:cNvCxnSpPr>
            <p:nvPr/>
          </p:nvCxnSpPr>
          <p:spPr>
            <a:xfrm>
              <a:off x="2462784" y="4587240"/>
              <a:ext cx="0" cy="1115568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4" idx="1"/>
            </p:cNvCxnSpPr>
            <p:nvPr/>
          </p:nvCxnSpPr>
          <p:spPr>
            <a:xfrm flipH="1">
              <a:off x="2462784" y="5096256"/>
              <a:ext cx="2926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5" idx="1"/>
            </p:cNvCxnSpPr>
            <p:nvPr/>
          </p:nvCxnSpPr>
          <p:spPr>
            <a:xfrm flipH="1">
              <a:off x="2462784" y="5702808"/>
              <a:ext cx="2926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04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3956304" cy="4156799"/>
          </a:xfrm>
        </p:spPr>
        <p:txBody>
          <a:bodyPr/>
          <a:lstStyle/>
          <a:p>
            <a:r>
              <a:rPr lang="en-US" dirty="0" smtClean="0"/>
              <a:t>This is like an upside-down “tree,” where each of the nodes represents a process (or a function)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46</a:t>
            </a:fld>
            <a:endParaRPr lang="en-US" altLang="en-US">
              <a:solidFill>
                <a:prstClr val="black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230624" y="2216658"/>
            <a:ext cx="4809744" cy="3710940"/>
            <a:chOff x="786384" y="2249424"/>
            <a:chExt cx="4809744" cy="3710940"/>
          </a:xfrm>
        </p:grpSpPr>
        <p:cxnSp>
          <p:nvCxnSpPr>
            <p:cNvPr id="33" name="Straight Connector 32"/>
            <p:cNvCxnSpPr>
              <a:stCxn id="35" idx="2"/>
              <a:endCxn id="37" idx="0"/>
            </p:cNvCxnSpPr>
            <p:nvPr/>
          </p:nvCxnSpPr>
          <p:spPr>
            <a:xfrm>
              <a:off x="2889504" y="2764536"/>
              <a:ext cx="0" cy="475488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316736" y="3002280"/>
              <a:ext cx="29138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ounded Rectangle 34"/>
            <p:cNvSpPr/>
            <p:nvPr/>
          </p:nvSpPr>
          <p:spPr>
            <a:xfrm>
              <a:off x="2359152" y="22494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Big Idea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786384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1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359152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700272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86384" y="407212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32432" y="407212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084576" y="408736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2.C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535424" y="408736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3.A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35424" y="4739640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3.B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755392" y="4838700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2.B.1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755392" y="5445252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2.B.2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46" name="Straight Connector 45"/>
            <p:cNvCxnSpPr>
              <a:endCxn id="36" idx="0"/>
            </p:cNvCxnSpPr>
            <p:nvPr/>
          </p:nvCxnSpPr>
          <p:spPr>
            <a:xfrm>
              <a:off x="1316736" y="3002280"/>
              <a:ext cx="0" cy="237744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endCxn id="38" idx="0"/>
            </p:cNvCxnSpPr>
            <p:nvPr/>
          </p:nvCxnSpPr>
          <p:spPr>
            <a:xfrm>
              <a:off x="4230624" y="3002280"/>
              <a:ext cx="0" cy="237744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7" idx="2"/>
            </p:cNvCxnSpPr>
            <p:nvPr/>
          </p:nvCxnSpPr>
          <p:spPr>
            <a:xfrm>
              <a:off x="2889504" y="3755136"/>
              <a:ext cx="0" cy="118872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1316736" y="3883152"/>
              <a:ext cx="22981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8" idx="2"/>
            </p:cNvCxnSpPr>
            <p:nvPr/>
          </p:nvCxnSpPr>
          <p:spPr>
            <a:xfrm>
              <a:off x="4230624" y="3755136"/>
              <a:ext cx="0" cy="124206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3" idx="1"/>
            </p:cNvCxnSpPr>
            <p:nvPr/>
          </p:nvCxnSpPr>
          <p:spPr>
            <a:xfrm flipH="1">
              <a:off x="4230624" y="4997196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2" idx="1"/>
            </p:cNvCxnSpPr>
            <p:nvPr/>
          </p:nvCxnSpPr>
          <p:spPr>
            <a:xfrm flipH="1">
              <a:off x="4230624" y="4344924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1" idx="0"/>
            </p:cNvCxnSpPr>
            <p:nvPr/>
          </p:nvCxnSpPr>
          <p:spPr>
            <a:xfrm flipV="1">
              <a:off x="3614928" y="3883152"/>
              <a:ext cx="0" cy="20421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0" idx="0"/>
            </p:cNvCxnSpPr>
            <p:nvPr/>
          </p:nvCxnSpPr>
          <p:spPr>
            <a:xfrm flipV="1">
              <a:off x="2462784" y="3883152"/>
              <a:ext cx="0" cy="18897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39" idx="0"/>
            </p:cNvCxnSpPr>
            <p:nvPr/>
          </p:nvCxnSpPr>
          <p:spPr>
            <a:xfrm flipV="1">
              <a:off x="1316736" y="3883152"/>
              <a:ext cx="0" cy="18897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0" idx="2"/>
            </p:cNvCxnSpPr>
            <p:nvPr/>
          </p:nvCxnSpPr>
          <p:spPr>
            <a:xfrm>
              <a:off x="2462784" y="4587240"/>
              <a:ext cx="0" cy="1115568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4" idx="1"/>
            </p:cNvCxnSpPr>
            <p:nvPr/>
          </p:nvCxnSpPr>
          <p:spPr>
            <a:xfrm flipH="1">
              <a:off x="2462784" y="5096256"/>
              <a:ext cx="2926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5" idx="1"/>
            </p:cNvCxnSpPr>
            <p:nvPr/>
          </p:nvCxnSpPr>
          <p:spPr>
            <a:xfrm flipH="1">
              <a:off x="2462784" y="5702808"/>
              <a:ext cx="2926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56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Design: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36" y="1969364"/>
            <a:ext cx="4126992" cy="4156799"/>
          </a:xfrm>
        </p:spPr>
        <p:txBody>
          <a:bodyPr/>
          <a:lstStyle/>
          <a:p>
            <a:r>
              <a:rPr lang="en-US" dirty="0"/>
              <a:t>The bottom nodes </a:t>
            </a:r>
            <a:r>
              <a:rPr lang="en-US" dirty="0" smtClean="0"/>
              <a:t>are “leaves” that represent pieces </a:t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need to </a:t>
            </a:r>
            <a:r>
              <a:rPr lang="en-US" dirty="0" smtClean="0"/>
              <a:t>be developed</a:t>
            </a:r>
          </a:p>
          <a:p>
            <a:r>
              <a:rPr lang="en-US" dirty="0" smtClean="0"/>
              <a:t>They are then recombined </a:t>
            </a:r>
            <a:r>
              <a:rPr lang="en-US" dirty="0"/>
              <a:t>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the solution to the </a:t>
            </a:r>
            <a:r>
              <a:rPr lang="en-US" dirty="0"/>
              <a:t>original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47</a:t>
            </a:fld>
            <a:endParaRPr lang="en-US" altLang="en-US">
              <a:solidFill>
                <a:prstClr val="black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230624" y="2216658"/>
            <a:ext cx="4809744" cy="3710940"/>
            <a:chOff x="786384" y="2249424"/>
            <a:chExt cx="4809744" cy="3710940"/>
          </a:xfrm>
        </p:grpSpPr>
        <p:cxnSp>
          <p:nvCxnSpPr>
            <p:cNvPr id="33" name="Straight Connector 32"/>
            <p:cNvCxnSpPr>
              <a:stCxn id="35" idx="2"/>
              <a:endCxn id="37" idx="0"/>
            </p:cNvCxnSpPr>
            <p:nvPr/>
          </p:nvCxnSpPr>
          <p:spPr>
            <a:xfrm>
              <a:off x="2889504" y="2764536"/>
              <a:ext cx="0" cy="475488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316736" y="3002280"/>
              <a:ext cx="29138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ounded Rectangle 34"/>
            <p:cNvSpPr/>
            <p:nvPr/>
          </p:nvSpPr>
          <p:spPr>
            <a:xfrm>
              <a:off x="2359152" y="2249424"/>
              <a:ext cx="1060704" cy="51511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Big Idea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786384" y="3240024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1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359152" y="3240024"/>
              <a:ext cx="1060704" cy="51511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700272" y="3240024"/>
              <a:ext cx="1060704" cy="51511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86384" y="407212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32432" y="4072128"/>
              <a:ext cx="1060704" cy="51511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084576" y="408736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2.C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535424" y="4087368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3.A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35424" y="4739640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3.B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755392" y="4838700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2.B.1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755392" y="5445252"/>
              <a:ext cx="1060704" cy="515112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Part 2.B.2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46" name="Straight Connector 45"/>
            <p:cNvCxnSpPr>
              <a:endCxn id="36" idx="0"/>
            </p:cNvCxnSpPr>
            <p:nvPr/>
          </p:nvCxnSpPr>
          <p:spPr>
            <a:xfrm>
              <a:off x="1316736" y="3002280"/>
              <a:ext cx="0" cy="237744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endCxn id="38" idx="0"/>
            </p:cNvCxnSpPr>
            <p:nvPr/>
          </p:nvCxnSpPr>
          <p:spPr>
            <a:xfrm>
              <a:off x="4230624" y="3002280"/>
              <a:ext cx="0" cy="237744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7" idx="2"/>
            </p:cNvCxnSpPr>
            <p:nvPr/>
          </p:nvCxnSpPr>
          <p:spPr>
            <a:xfrm>
              <a:off x="2889504" y="3755136"/>
              <a:ext cx="0" cy="118872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1316736" y="3883152"/>
              <a:ext cx="22981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8" idx="2"/>
            </p:cNvCxnSpPr>
            <p:nvPr/>
          </p:nvCxnSpPr>
          <p:spPr>
            <a:xfrm>
              <a:off x="4230624" y="3755136"/>
              <a:ext cx="0" cy="124206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3" idx="1"/>
            </p:cNvCxnSpPr>
            <p:nvPr/>
          </p:nvCxnSpPr>
          <p:spPr>
            <a:xfrm flipH="1">
              <a:off x="4230624" y="4997196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2" idx="1"/>
            </p:cNvCxnSpPr>
            <p:nvPr/>
          </p:nvCxnSpPr>
          <p:spPr>
            <a:xfrm flipH="1">
              <a:off x="4230624" y="4344924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1" idx="0"/>
            </p:cNvCxnSpPr>
            <p:nvPr/>
          </p:nvCxnSpPr>
          <p:spPr>
            <a:xfrm flipV="1">
              <a:off x="3614928" y="3883152"/>
              <a:ext cx="0" cy="20421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0" idx="0"/>
            </p:cNvCxnSpPr>
            <p:nvPr/>
          </p:nvCxnSpPr>
          <p:spPr>
            <a:xfrm flipV="1">
              <a:off x="2462784" y="3883152"/>
              <a:ext cx="0" cy="18897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39" idx="0"/>
            </p:cNvCxnSpPr>
            <p:nvPr/>
          </p:nvCxnSpPr>
          <p:spPr>
            <a:xfrm flipV="1">
              <a:off x="1316736" y="3883152"/>
              <a:ext cx="0" cy="188976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0" idx="2"/>
            </p:cNvCxnSpPr>
            <p:nvPr/>
          </p:nvCxnSpPr>
          <p:spPr>
            <a:xfrm>
              <a:off x="2462784" y="4587240"/>
              <a:ext cx="0" cy="1115568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4" idx="1"/>
            </p:cNvCxnSpPr>
            <p:nvPr/>
          </p:nvCxnSpPr>
          <p:spPr>
            <a:xfrm flipH="1">
              <a:off x="2462784" y="5096256"/>
              <a:ext cx="2926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5" idx="1"/>
            </p:cNvCxnSpPr>
            <p:nvPr/>
          </p:nvCxnSpPr>
          <p:spPr>
            <a:xfrm flipH="1">
              <a:off x="2462784" y="5702808"/>
              <a:ext cx="292608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090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Analogy: Paper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94192" cy="4156799"/>
          </a:xfrm>
        </p:spPr>
        <p:txBody>
          <a:bodyPr/>
          <a:lstStyle/>
          <a:p>
            <a:r>
              <a:rPr lang="en-US" dirty="0" smtClean="0"/>
              <a:t>Think of it as an outline for a paper you’re writing for a class assignment</a:t>
            </a:r>
          </a:p>
          <a:p>
            <a:pPr lvl="2"/>
            <a:endParaRPr lang="en-US" dirty="0"/>
          </a:p>
          <a:p>
            <a:r>
              <a:rPr lang="en-US" dirty="0" smtClean="0"/>
              <a:t>You don’t just start writing things down!</a:t>
            </a:r>
          </a:p>
          <a:p>
            <a:pPr lvl="1"/>
            <a:r>
              <a:rPr lang="en-US" dirty="0" smtClean="0"/>
              <a:t>You come up with a plan of the important points you’ll cover, and in what order</a:t>
            </a:r>
          </a:p>
          <a:p>
            <a:pPr lvl="1"/>
            <a:r>
              <a:rPr lang="en-US" dirty="0" smtClean="0"/>
              <a:t>This helps you to formulate your thoughts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4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a Design in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35971" cy="4517689"/>
          </a:xfrm>
        </p:spPr>
        <p:txBody>
          <a:bodyPr/>
          <a:lstStyle/>
          <a:p>
            <a:r>
              <a:rPr lang="en-US" dirty="0"/>
              <a:t>To discuss the details of “good code”</a:t>
            </a:r>
          </a:p>
          <a:p>
            <a:r>
              <a:rPr lang="en-US" dirty="0"/>
              <a:t>To learn how to design a program</a:t>
            </a:r>
          </a:p>
          <a:p>
            <a:r>
              <a:rPr lang="en-US" dirty="0"/>
              <a:t>How to break it down into smaller pieces</a:t>
            </a:r>
          </a:p>
          <a:p>
            <a:pPr lvl="1"/>
            <a:r>
              <a:rPr lang="en-US" sz="3200" dirty="0"/>
              <a:t>Top Down Design</a:t>
            </a:r>
          </a:p>
          <a:p>
            <a:r>
              <a:rPr lang="en-US" dirty="0"/>
              <a:t>To introduce two methods of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Top Down and Bottom Up</a:t>
            </a:r>
            <a:endParaRPr lang="en-US" dirty="0"/>
          </a:p>
          <a:p>
            <a:r>
              <a:rPr lang="en-US" dirty="0"/>
              <a:t>To learn more about </a:t>
            </a:r>
            <a:r>
              <a:rPr lang="en-US" dirty="0" smtClean="0"/>
              <a:t>Incremental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 Up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3956304" cy="4156799"/>
          </a:xfrm>
        </p:spPr>
        <p:txBody>
          <a:bodyPr/>
          <a:lstStyle/>
          <a:p>
            <a:r>
              <a:rPr lang="en-US" dirty="0"/>
              <a:t>Develop each of the modules separately</a:t>
            </a:r>
          </a:p>
          <a:p>
            <a:pPr lvl="1"/>
            <a:r>
              <a:rPr lang="en-US" dirty="0"/>
              <a:t>Test that each one works as expected</a:t>
            </a:r>
          </a:p>
          <a:p>
            <a:r>
              <a:rPr lang="en-US" dirty="0"/>
              <a:t>Then combine into their larger parts</a:t>
            </a:r>
          </a:p>
          <a:p>
            <a:pPr lvl="1"/>
            <a:r>
              <a:rPr lang="en-US" dirty="0"/>
              <a:t>Continue until the program is complete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50</a:t>
            </a:fld>
            <a:endParaRPr lang="en-US" altLang="en-US">
              <a:solidFill>
                <a:prstClr val="black"/>
              </a:solidFill>
            </a:endParaRPr>
          </a:p>
        </p:txBody>
      </p:sp>
      <p:cxnSp>
        <p:nvCxnSpPr>
          <p:cNvPr id="33" name="Straight Connector 32"/>
          <p:cNvCxnSpPr>
            <a:stCxn id="35" idx="2"/>
            <a:endCxn id="37" idx="0"/>
          </p:cNvCxnSpPr>
          <p:nvPr/>
        </p:nvCxnSpPr>
        <p:spPr>
          <a:xfrm>
            <a:off x="6333744" y="2731770"/>
            <a:ext cx="0" cy="475488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760976" y="2969514"/>
            <a:ext cx="291388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803392" y="22166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Big Idea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30624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80339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144512" y="3207258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230624" y="403936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376672" y="403936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528816" y="405460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7979664" y="4054602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3.A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979664" y="4706874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3.B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199632" y="4805934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2.B.1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199632" y="5412486"/>
            <a:ext cx="1060704" cy="515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Part 2.B.2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6" name="Straight Connector 45"/>
          <p:cNvCxnSpPr>
            <a:endCxn id="36" idx="0"/>
          </p:cNvCxnSpPr>
          <p:nvPr/>
        </p:nvCxnSpPr>
        <p:spPr>
          <a:xfrm>
            <a:off x="4760976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38" idx="0"/>
          </p:cNvCxnSpPr>
          <p:nvPr/>
        </p:nvCxnSpPr>
        <p:spPr>
          <a:xfrm>
            <a:off x="7674864" y="2969514"/>
            <a:ext cx="0" cy="237744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2"/>
          </p:cNvCxnSpPr>
          <p:nvPr/>
        </p:nvCxnSpPr>
        <p:spPr>
          <a:xfrm>
            <a:off x="6333744" y="3722370"/>
            <a:ext cx="0" cy="118872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760976" y="3850386"/>
            <a:ext cx="2298192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8" idx="2"/>
          </p:cNvCxnSpPr>
          <p:nvPr/>
        </p:nvCxnSpPr>
        <p:spPr>
          <a:xfrm>
            <a:off x="7674864" y="3722370"/>
            <a:ext cx="0" cy="124206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1"/>
          </p:cNvCxnSpPr>
          <p:nvPr/>
        </p:nvCxnSpPr>
        <p:spPr>
          <a:xfrm flipH="1">
            <a:off x="7674864" y="496443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1"/>
          </p:cNvCxnSpPr>
          <p:nvPr/>
        </p:nvCxnSpPr>
        <p:spPr>
          <a:xfrm flipH="1">
            <a:off x="7674864" y="4312158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0"/>
          </p:cNvCxnSpPr>
          <p:nvPr/>
        </p:nvCxnSpPr>
        <p:spPr>
          <a:xfrm flipV="1">
            <a:off x="7059168" y="3850386"/>
            <a:ext cx="0" cy="20421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0" idx="0"/>
          </p:cNvCxnSpPr>
          <p:nvPr/>
        </p:nvCxnSpPr>
        <p:spPr>
          <a:xfrm flipV="1">
            <a:off x="5907024" y="3850386"/>
            <a:ext cx="0" cy="18897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9" idx="0"/>
          </p:cNvCxnSpPr>
          <p:nvPr/>
        </p:nvCxnSpPr>
        <p:spPr>
          <a:xfrm flipV="1">
            <a:off x="4760976" y="3850386"/>
            <a:ext cx="0" cy="188976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0" idx="2"/>
          </p:cNvCxnSpPr>
          <p:nvPr/>
        </p:nvCxnSpPr>
        <p:spPr>
          <a:xfrm>
            <a:off x="5907024" y="4554474"/>
            <a:ext cx="0" cy="1115568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4" idx="1"/>
          </p:cNvCxnSpPr>
          <p:nvPr/>
        </p:nvCxnSpPr>
        <p:spPr>
          <a:xfrm flipH="1">
            <a:off x="5907024" y="5063490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5" idx="1"/>
          </p:cNvCxnSpPr>
          <p:nvPr/>
        </p:nvCxnSpPr>
        <p:spPr>
          <a:xfrm flipH="1">
            <a:off x="5907024" y="5670042"/>
            <a:ext cx="292608" cy="0"/>
          </a:xfrm>
          <a:prstGeom prst="line">
            <a:avLst/>
          </a:prstGeom>
          <a:ln w="285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69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Up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test your functions, you will probably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as a (temporary) test bed</a:t>
            </a:r>
          </a:p>
          <a:p>
            <a:pPr lvl="1"/>
            <a:r>
              <a:rPr lang="en-US" dirty="0" smtClean="0"/>
              <a:t>You can even call it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smtClean="0"/>
              <a:t>if you want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Call each function with different test inputs</a:t>
            </a:r>
          </a:p>
          <a:p>
            <a:pPr lvl="1"/>
            <a:r>
              <a:rPr lang="en-US" dirty="0" smtClean="0"/>
              <a:t>How does function ABC handle zeros?</a:t>
            </a:r>
          </a:p>
          <a:p>
            <a:pPr lvl="1"/>
            <a:r>
              <a:rPr lang="en-US" dirty="0" smtClean="0"/>
              <a:t>Does this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 smtClean="0"/>
              <a:t>statement work right if XYZ?</a:t>
            </a:r>
          </a:p>
          <a:p>
            <a:pPr lvl="1"/>
            <a:r>
              <a:rPr lang="en-US" dirty="0" smtClean="0"/>
              <a:t>Ensure that functions “play nicely”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“dummy” functions that fulfill the requirements, but don’t perform their job</a:t>
            </a:r>
          </a:p>
          <a:p>
            <a:pPr lvl="1"/>
            <a:r>
              <a:rPr lang="en-US" dirty="0" smtClean="0"/>
              <a:t>For example, a function that is supposed to take in a file name and return the weighted grades; it takes in a filename, but then simply returns a 1</a:t>
            </a:r>
          </a:p>
          <a:p>
            <a:r>
              <a:rPr lang="en-US" dirty="0" smtClean="0"/>
              <a:t>Write up a “functional”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that calls these dummy functions</a:t>
            </a:r>
          </a:p>
          <a:p>
            <a:pPr lvl="1"/>
            <a:r>
              <a:rPr lang="en-US" dirty="0" smtClean="0"/>
              <a:t>Helps to pinpoint other functions you may need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88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To Choose?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down?  Or bottom up?</a:t>
            </a:r>
          </a:p>
          <a:p>
            <a:pPr lvl="3"/>
            <a:endParaRPr lang="en-US" dirty="0"/>
          </a:p>
          <a:p>
            <a:r>
              <a:rPr lang="en-US" dirty="0" smtClean="0"/>
              <a:t>It’s up to you!</a:t>
            </a:r>
          </a:p>
          <a:p>
            <a:pPr lvl="1"/>
            <a:r>
              <a:rPr lang="en-US" sz="3200" dirty="0" smtClean="0"/>
              <a:t>As you do more programming, you will develop your own preference and style</a:t>
            </a:r>
          </a:p>
          <a:p>
            <a:pPr lvl="2"/>
            <a:endParaRPr lang="en-US" dirty="0"/>
          </a:p>
          <a:p>
            <a:r>
              <a:rPr lang="en-US" dirty="0" smtClean="0"/>
              <a:t>For now, just use </a:t>
            </a:r>
            <a:r>
              <a:rPr lang="en-US" u="sng" dirty="0" smtClean="0"/>
              <a:t>something</a:t>
            </a:r>
            <a:r>
              <a:rPr lang="en-US" dirty="0" smtClean="0"/>
              <a:t> – don’t code up everything at once without testing anything!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0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54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when Designing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64880" cy="4156799"/>
          </a:xfrm>
        </p:spPr>
        <p:txBody>
          <a:bodyPr/>
          <a:lstStyle/>
          <a:p>
            <a:r>
              <a:rPr lang="en-US" dirty="0" smtClean="0"/>
              <a:t>What is the “big picture” problem?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What sort of tasks do you need to handle?</a:t>
            </a:r>
          </a:p>
          <a:p>
            <a:pPr lvl="1"/>
            <a:r>
              <a:rPr lang="en-US" dirty="0" smtClean="0"/>
              <a:t>What functions would you make?</a:t>
            </a:r>
          </a:p>
          <a:p>
            <a:pPr lvl="1"/>
            <a:r>
              <a:rPr lang="en-US" dirty="0" smtClean="0"/>
              <a:t>How would they interact?</a:t>
            </a:r>
          </a:p>
          <a:p>
            <a:pPr lvl="1"/>
            <a:r>
              <a:rPr lang="en-US" dirty="0" smtClean="0"/>
              <a:t>What does each function take in and return?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What will your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look like?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07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A program that recommends classes to take based on availability, how often the class is offered, and the professor’s rating</a:t>
            </a:r>
          </a:p>
          <a:p>
            <a:endParaRPr lang="en-US" dirty="0" smtClean="0"/>
          </a:p>
          <a:p>
            <a:r>
              <a:rPr lang="en-US" dirty="0" smtClean="0"/>
              <a:t>Spend a few minutes brainstorming now</a:t>
            </a:r>
          </a:p>
          <a:p>
            <a:pPr lvl="1"/>
            <a:r>
              <a:rPr lang="en-US" dirty="0" smtClean="0"/>
              <a:t>“Big picture” problem</a:t>
            </a:r>
          </a:p>
          <a:p>
            <a:pPr lvl="1"/>
            <a:r>
              <a:rPr lang="en-US" dirty="0" smtClean="0"/>
              <a:t>Tasks that need to be handled</a:t>
            </a:r>
          </a:p>
          <a:p>
            <a:pPr lvl="1"/>
            <a:r>
              <a:rPr lang="en-US" dirty="0" smtClean="0"/>
              <a:t>What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  <a:r>
              <a:rPr lang="en-US" dirty="0" smtClean="0"/>
              <a:t>looks like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3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89264" cy="4156799"/>
          </a:xfrm>
        </p:spPr>
        <p:txBody>
          <a:bodyPr/>
          <a:lstStyle/>
          <a:p>
            <a:r>
              <a:rPr lang="en-US" dirty="0" smtClean="0"/>
              <a:t>Specifics:</a:t>
            </a:r>
          </a:p>
          <a:p>
            <a:pPr lvl="1"/>
            <a:r>
              <a:rPr lang="en-US" dirty="0" smtClean="0"/>
              <a:t>Get underlying data:</a:t>
            </a:r>
          </a:p>
          <a:p>
            <a:pPr lvl="2"/>
            <a:r>
              <a:rPr lang="en-US" dirty="0" smtClean="0"/>
              <a:t>Availabilities (probably read in from a file)</a:t>
            </a:r>
          </a:p>
          <a:p>
            <a:pPr lvl="2"/>
            <a:r>
              <a:rPr lang="en-US" dirty="0" smtClean="0"/>
              <a:t>Class offering frequency (again, from a file)</a:t>
            </a:r>
          </a:p>
          <a:p>
            <a:pPr lvl="2"/>
            <a:r>
              <a:rPr lang="en-US" dirty="0" smtClean="0"/>
              <a:t>Professor rating (from, you guessed it, a file)</a:t>
            </a:r>
          </a:p>
          <a:p>
            <a:pPr lvl="2"/>
            <a:r>
              <a:rPr lang="en-US" dirty="0"/>
              <a:t>How to obtain this information in the first place?</a:t>
            </a:r>
          </a:p>
          <a:p>
            <a:pPr lvl="1"/>
            <a:r>
              <a:rPr lang="en-US" dirty="0" smtClean="0"/>
              <a:t>Ask user what courses they want to take</a:t>
            </a:r>
          </a:p>
          <a:p>
            <a:pPr lvl="1"/>
            <a:r>
              <a:rPr lang="en-US" dirty="0" smtClean="0"/>
              <a:t>Find out how many semesters they have left</a:t>
            </a:r>
          </a:p>
          <a:p>
            <a:pPr lvl="1"/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0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58</a:t>
            </a:fld>
            <a:endParaRPr lang="en-US" alt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Incremental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Incremental Development?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your program in small increments</a:t>
            </a:r>
          </a:p>
          <a:p>
            <a:pPr lvl="3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Program a small piece of the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Run and test your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Ensure the recently written code works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Address any errors and fix any bugs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Return to step 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1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talked a lot about certain ‘good habits’ we’d like you </a:t>
            </a:r>
            <a:r>
              <a:rPr lang="en-US" dirty="0" smtClean="0"/>
              <a:t>all to </a:t>
            </a:r>
            <a:r>
              <a:rPr lang="en-US" dirty="0"/>
              <a:t>get in while writing </a:t>
            </a:r>
            <a:r>
              <a:rPr lang="en-US" dirty="0" smtClean="0"/>
              <a:t>code</a:t>
            </a:r>
          </a:p>
          <a:p>
            <a:pPr lvl="1"/>
            <a:r>
              <a:rPr lang="en-US" sz="3200" dirty="0" smtClean="0"/>
              <a:t>What are some of them?</a:t>
            </a:r>
            <a:endParaRPr lang="en-US" sz="3200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There are two main reasons for </a:t>
            </a:r>
            <a:r>
              <a:rPr lang="en-US" dirty="0" smtClean="0"/>
              <a:t>this</a:t>
            </a:r>
          </a:p>
          <a:p>
            <a:pPr lvl="1"/>
            <a:r>
              <a:rPr lang="en-US" sz="3200" dirty="0"/>
              <a:t>R</a:t>
            </a:r>
            <a:r>
              <a:rPr lang="en-US" sz="3200" dirty="0" smtClean="0"/>
              <a:t>eadability</a:t>
            </a:r>
          </a:p>
          <a:p>
            <a:pPr lvl="1"/>
            <a:r>
              <a:rPr lang="en-US" sz="3200" dirty="0" smtClean="0"/>
              <a:t>Adaptability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6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26364"/>
            <a:ext cx="8686800" cy="1143000"/>
          </a:xfrm>
        </p:spPr>
        <p:txBody>
          <a:bodyPr/>
          <a:lstStyle/>
          <a:p>
            <a:r>
              <a:rPr lang="en-US" dirty="0" smtClean="0"/>
              <a:t>Why Use Incremental Development?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Incremental development:</a:t>
            </a:r>
            <a:endParaRPr lang="en-US" dirty="0"/>
          </a:p>
          <a:p>
            <a:pPr lvl="1"/>
            <a:r>
              <a:rPr lang="en-US" sz="3200" dirty="0" smtClean="0"/>
              <a:t>Makes </a:t>
            </a:r>
            <a:r>
              <a:rPr lang="en-US" sz="3200" dirty="0"/>
              <a:t>a large project more </a:t>
            </a:r>
            <a:r>
              <a:rPr lang="en-US" sz="3200" dirty="0" smtClean="0"/>
              <a:t>manageable</a:t>
            </a:r>
            <a:endParaRPr lang="en-US" dirty="0"/>
          </a:p>
          <a:p>
            <a:pPr lvl="1"/>
            <a:r>
              <a:rPr lang="en-US" sz="3200" dirty="0" smtClean="0"/>
              <a:t>Leads </a:t>
            </a:r>
            <a:r>
              <a:rPr lang="en-US" sz="3200" dirty="0"/>
              <a:t>to </a:t>
            </a:r>
            <a:r>
              <a:rPr lang="en-US" sz="3200" dirty="0" smtClean="0"/>
              <a:t>higher </a:t>
            </a:r>
            <a:r>
              <a:rPr lang="en-US" sz="3200" dirty="0"/>
              <a:t>quality </a:t>
            </a:r>
            <a:r>
              <a:rPr lang="en-US" sz="3200" dirty="0" smtClean="0"/>
              <a:t>code</a:t>
            </a:r>
            <a:endParaRPr lang="en-US" sz="3200" dirty="0"/>
          </a:p>
          <a:p>
            <a:pPr lvl="1"/>
            <a:r>
              <a:rPr lang="en-US" sz="3200" dirty="0" smtClean="0"/>
              <a:t>Makes </a:t>
            </a:r>
            <a:r>
              <a:rPr lang="en-US" sz="3200" dirty="0"/>
              <a:t>it easier to find and correct </a:t>
            </a:r>
            <a:r>
              <a:rPr lang="en-US" sz="3200" dirty="0" smtClean="0"/>
              <a:t>errors</a:t>
            </a:r>
          </a:p>
          <a:p>
            <a:pPr lvl="1"/>
            <a:r>
              <a:rPr lang="en-US" sz="3200" dirty="0"/>
              <a:t>Is faster for large projects</a:t>
            </a:r>
          </a:p>
          <a:p>
            <a:pPr lvl="2"/>
            <a:r>
              <a:rPr lang="en-US" sz="2800" dirty="0" smtClean="0"/>
              <a:t>May seem like you’re taking longer since you test at each step, but faster in the long run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9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Woes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code is easy...</a:t>
            </a:r>
          </a:p>
          <a:p>
            <a:r>
              <a:rPr lang="en-US" dirty="0" smtClean="0"/>
              <a:t>Writing code that works correctly is HARD</a:t>
            </a:r>
          </a:p>
          <a:p>
            <a:pPr lvl="3"/>
            <a:endParaRPr lang="en-US" dirty="0" smtClean="0"/>
          </a:p>
          <a:p>
            <a:r>
              <a:rPr lang="en-US" dirty="0"/>
              <a:t>Sometimes the hardest part of debugging is finding out </a:t>
            </a:r>
            <a:r>
              <a:rPr lang="en-US" i="1" dirty="0"/>
              <a:t>where</a:t>
            </a:r>
            <a:r>
              <a:rPr lang="en-US" dirty="0"/>
              <a:t> the error is coming from</a:t>
            </a:r>
          </a:p>
          <a:p>
            <a:pPr lvl="1"/>
            <a:r>
              <a:rPr lang="en-US" dirty="0"/>
              <a:t>And solving it is the easy </a:t>
            </a:r>
            <a:r>
              <a:rPr lang="en-US" dirty="0" smtClean="0"/>
              <a:t>part (sometimes</a:t>
            </a:r>
            <a:r>
              <a:rPr lang="en-US" dirty="0"/>
              <a:t>!)</a:t>
            </a:r>
          </a:p>
          <a:p>
            <a:r>
              <a:rPr lang="en-US" dirty="0" smtClean="0"/>
              <a:t>If you only wrote one function, you can start by looking there for the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48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Survey #2 is out</a:t>
            </a:r>
          </a:p>
          <a:p>
            <a:pPr lvl="1"/>
            <a:r>
              <a:rPr lang="en-US" dirty="0" smtClean="0"/>
              <a:t>Due Sunday, Nov 13 @ 11:59 PM</a:t>
            </a:r>
          </a:p>
          <a:p>
            <a:pPr lvl="3"/>
            <a:endParaRPr lang="en-US" dirty="0"/>
          </a:p>
          <a:p>
            <a:r>
              <a:rPr lang="en-US" dirty="0" smtClean="0"/>
              <a:t>Project 1 is due next Wednesday</a:t>
            </a:r>
            <a:endParaRPr lang="en-US" dirty="0"/>
          </a:p>
          <a:p>
            <a:pPr lvl="1"/>
            <a:r>
              <a:rPr lang="en-US" dirty="0" smtClean="0"/>
              <a:t>It is much harder than the homeworks</a:t>
            </a:r>
          </a:p>
          <a:p>
            <a:pPr lvl="1"/>
            <a:r>
              <a:rPr lang="en-US" dirty="0" smtClean="0"/>
              <a:t>No collaboration allowed</a:t>
            </a:r>
          </a:p>
          <a:p>
            <a:pPr lvl="1"/>
            <a:r>
              <a:rPr lang="en-US" dirty="0" smtClean="0"/>
              <a:t>Start early</a:t>
            </a:r>
          </a:p>
          <a:p>
            <a:pPr lvl="1"/>
            <a:r>
              <a:rPr lang="en-US" dirty="0" smtClean="0"/>
              <a:t>Think before you code</a:t>
            </a:r>
          </a:p>
          <a:p>
            <a:pPr lvl="1"/>
            <a:r>
              <a:rPr lang="en-US" dirty="0" smtClean="0"/>
              <a:t>Come to office hours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“Good Code” – Readability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79536" cy="4156799"/>
          </a:xfrm>
        </p:spPr>
        <p:txBody>
          <a:bodyPr/>
          <a:lstStyle/>
          <a:p>
            <a:r>
              <a:rPr lang="en-US" dirty="0"/>
              <a:t>Having your code be readable is important, </a:t>
            </a:r>
            <a:r>
              <a:rPr lang="en-US" dirty="0" smtClean="0"/>
              <a:t>both for </a:t>
            </a:r>
            <a:r>
              <a:rPr lang="en-US" dirty="0"/>
              <a:t>your sanity and </a:t>
            </a:r>
            <a:r>
              <a:rPr lang="en-US" dirty="0" smtClean="0"/>
              <a:t>anyone else’s</a:t>
            </a:r>
          </a:p>
          <a:p>
            <a:pPr lvl="1"/>
            <a:r>
              <a:rPr lang="en-US" dirty="0" smtClean="0"/>
              <a:t>Your TA’s sanity is important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Having highly readable code makes it easier to:</a:t>
            </a:r>
          </a:p>
          <a:p>
            <a:pPr lvl="1"/>
            <a:r>
              <a:rPr lang="en-US" dirty="0"/>
              <a:t>Figure out what you’re doing </a:t>
            </a:r>
            <a:r>
              <a:rPr lang="en-US" u="sng" dirty="0"/>
              <a:t>while</a:t>
            </a:r>
            <a:r>
              <a:rPr lang="en-US" dirty="0"/>
              <a:t> writing the code</a:t>
            </a:r>
          </a:p>
          <a:p>
            <a:pPr lvl="1"/>
            <a:r>
              <a:rPr lang="en-US" dirty="0"/>
              <a:t>Figure out what the code is doing when you come back </a:t>
            </a:r>
            <a:r>
              <a:rPr lang="en-US" dirty="0" smtClean="0"/>
              <a:t>to look at it a </a:t>
            </a:r>
            <a:r>
              <a:rPr lang="en-US" dirty="0"/>
              <a:t>year later</a:t>
            </a:r>
          </a:p>
          <a:p>
            <a:pPr lvl="1"/>
            <a:r>
              <a:rPr lang="en-US" dirty="0"/>
              <a:t>Have other people read </a:t>
            </a:r>
            <a:r>
              <a:rPr lang="en-US" dirty="0" smtClean="0"/>
              <a:t>and understand your code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55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Readability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readability of your code can be accomplished in a number of ways</a:t>
            </a:r>
          </a:p>
          <a:p>
            <a:pPr lvl="1"/>
            <a:r>
              <a:rPr lang="en-US" dirty="0" smtClean="0"/>
              <a:t>Comments</a:t>
            </a:r>
            <a:endParaRPr lang="en-US" dirty="0"/>
          </a:p>
          <a:p>
            <a:pPr lvl="1"/>
            <a:r>
              <a:rPr lang="en-US" dirty="0"/>
              <a:t>Meaningful variable names</a:t>
            </a:r>
          </a:p>
          <a:p>
            <a:pPr lvl="1"/>
            <a:r>
              <a:rPr lang="en-US" dirty="0"/>
              <a:t>Breaking code down into functions</a:t>
            </a:r>
          </a:p>
          <a:p>
            <a:pPr lvl="1"/>
            <a:r>
              <a:rPr lang="en-US" dirty="0"/>
              <a:t>Following </a:t>
            </a:r>
            <a:r>
              <a:rPr lang="en-US" dirty="0" smtClean="0"/>
              <a:t>consistent naming </a:t>
            </a:r>
            <a:r>
              <a:rPr lang="en-US" dirty="0"/>
              <a:t>conventions</a:t>
            </a:r>
          </a:p>
          <a:p>
            <a:pPr lvl="1"/>
            <a:r>
              <a:rPr lang="en-US" dirty="0" smtClean="0"/>
              <a:t>Programming language </a:t>
            </a:r>
            <a:r>
              <a:rPr lang="en-US" dirty="0"/>
              <a:t>choice</a:t>
            </a:r>
          </a:p>
          <a:p>
            <a:pPr lvl="1"/>
            <a:r>
              <a:rPr lang="en-US" dirty="0"/>
              <a:t>File organization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5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22729</TotalTime>
  <Words>2589</Words>
  <Application>Microsoft Office PowerPoint</Application>
  <PresentationFormat>On-screen Show (4:3)</PresentationFormat>
  <Paragraphs>571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18 – Program Design (cont)</vt:lpstr>
      <vt:lpstr>Last Class We Covered</vt:lpstr>
      <vt:lpstr>Any Questions from Last Time?</vt:lpstr>
      <vt:lpstr>Announcement – Survey #2</vt:lpstr>
      <vt:lpstr>Today’s Objectives</vt:lpstr>
      <vt:lpstr>Motivation</vt:lpstr>
      <vt:lpstr>“Good Code” – Readability</vt:lpstr>
      <vt:lpstr>Readability</vt:lpstr>
      <vt:lpstr>Improving Readability</vt:lpstr>
      <vt:lpstr>Readability Example</vt:lpstr>
      <vt:lpstr>Readability Example</vt:lpstr>
      <vt:lpstr>Readability Example</vt:lpstr>
      <vt:lpstr>Readability Example</vt:lpstr>
      <vt:lpstr>Readability Example</vt:lpstr>
      <vt:lpstr>Readability Example</vt:lpstr>
      <vt:lpstr>Readability Example</vt:lpstr>
      <vt:lpstr>Readability Example</vt:lpstr>
      <vt:lpstr>Readability Example</vt:lpstr>
      <vt:lpstr>Readability Example</vt:lpstr>
      <vt:lpstr>Commenting</vt:lpstr>
      <vt:lpstr>Commenting is an “Art”</vt:lpstr>
      <vt:lpstr>General Guidelines</vt:lpstr>
      <vt:lpstr>General Guidelines</vt:lpstr>
      <vt:lpstr>General Guidelines</vt:lpstr>
      <vt:lpstr>General Guidelines</vt:lpstr>
      <vt:lpstr>General Guidelines</vt:lpstr>
      <vt:lpstr>General Guidelines</vt:lpstr>
      <vt:lpstr>Side Note: Global Constants</vt:lpstr>
      <vt:lpstr>Side Note: Global Constants</vt:lpstr>
      <vt:lpstr>“Good Code” – Adaptability</vt:lpstr>
      <vt:lpstr>Adaptability</vt:lpstr>
      <vt:lpstr>Adaptability: Example</vt:lpstr>
      <vt:lpstr>Adaptability: Example</vt:lpstr>
      <vt:lpstr>Solving Problems</vt:lpstr>
      <vt:lpstr>Simple Algorithms</vt:lpstr>
      <vt:lpstr>More Complicated Algorithms</vt:lpstr>
      <vt:lpstr>Complex Problems</vt:lpstr>
      <vt:lpstr>Top Down Design</vt:lpstr>
      <vt:lpstr>Top Down Design</vt:lpstr>
      <vt:lpstr>Top Down Design</vt:lpstr>
      <vt:lpstr>Top Down Design: Illustration</vt:lpstr>
      <vt:lpstr>Top Down Design: Illustration</vt:lpstr>
      <vt:lpstr>Top Down Design: Illustration</vt:lpstr>
      <vt:lpstr>Top Down Design: Illustration</vt:lpstr>
      <vt:lpstr>Top Down Design: Illustration</vt:lpstr>
      <vt:lpstr>Top Down Design: Illustration</vt:lpstr>
      <vt:lpstr>Top Down Design: Illustration</vt:lpstr>
      <vt:lpstr>Analogy: Paper Outline</vt:lpstr>
      <vt:lpstr>Implementing a Design in Code</vt:lpstr>
      <vt:lpstr>Bottom Up Implementation</vt:lpstr>
      <vt:lpstr>Bottom Up Implementation</vt:lpstr>
      <vt:lpstr>Top Down Implementation</vt:lpstr>
      <vt:lpstr>Which To Choose?</vt:lpstr>
      <vt:lpstr>Design Example</vt:lpstr>
      <vt:lpstr>Questions when Designing</vt:lpstr>
      <vt:lpstr>In-Class Example</vt:lpstr>
      <vt:lpstr>In-Class Example</vt:lpstr>
      <vt:lpstr>Incremental Development</vt:lpstr>
      <vt:lpstr>What is Incremental Development?</vt:lpstr>
      <vt:lpstr>Why Use Incremental Development?</vt:lpstr>
      <vt:lpstr>Debugging Woes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274</cp:revision>
  <dcterms:created xsi:type="dcterms:W3CDTF">2014-05-05T14:25:42Z</dcterms:created>
  <dcterms:modified xsi:type="dcterms:W3CDTF">2016-11-13T06:01:57Z</dcterms:modified>
</cp:coreProperties>
</file>